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56" r:id="rId3"/>
    <p:sldId id="257" r:id="rId4"/>
    <p:sldId id="258" r:id="rId5"/>
    <p:sldId id="260" r:id="rId6"/>
    <p:sldId id="262" r:id="rId7"/>
    <p:sldId id="263" r:id="rId8"/>
    <p:sldId id="261" r:id="rId9"/>
    <p:sldId id="264" r:id="rId10"/>
    <p:sldId id="265" r:id="rId11"/>
    <p:sldId id="267" r:id="rId12"/>
    <p:sldId id="268" r:id="rId13"/>
    <p:sldId id="270" r:id="rId14"/>
    <p:sldId id="272" r:id="rId15"/>
    <p:sldId id="271" r:id="rId16"/>
    <p:sldId id="274" r:id="rId17"/>
    <p:sldId id="273" r:id="rId18"/>
    <p:sldId id="275" r:id="rId19"/>
    <p:sldId id="276" r:id="rId20"/>
    <p:sldId id="277" r:id="rId21"/>
    <p:sldId id="278" r:id="rId22"/>
    <p:sldId id="279" r:id="rId23"/>
    <p:sldId id="280" r:id="rId24"/>
    <p:sldId id="285" r:id="rId25"/>
    <p:sldId id="283" r:id="rId26"/>
    <p:sldId id="286" r:id="rId27"/>
    <p:sldId id="281" r:id="rId28"/>
    <p:sldId id="282" r:id="rId29"/>
    <p:sldId id="287" r:id="rId30"/>
    <p:sldId id="28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D9B403-B80E-4F9C-8B13-4607B3C7B87A}" v="60" dt="2020-04-16T14:41:48.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B6C0-5E4B-40DF-9E5E-4393705AE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E303B6-FF2F-4DA7-BB07-54063D138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BD4ABE-026C-436E-B82B-E5781353D34B}"/>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8A8C512D-3CF1-4A4C-848C-52CB8ACEC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35F7FA-19B9-4400-BF42-683401060670}"/>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3793651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9DEE4-4467-4D19-B103-36034EFA7C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7C3A38-E786-4855-991B-C71D8B5FA6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9F0D7-87B1-4675-B542-0D88BA9E84FC}"/>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924F2D16-AAC0-4152-8C53-6EF1AB44D3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61706-044D-417A-BED3-C7622DAC1908}"/>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328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FD3B7E-7A38-40C9-9AAF-328A10E2AA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72A07C-45DE-4F20-B5B2-6FC9E95686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0BF75-9521-4678-9734-67D7DE1C50F6}"/>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BD0AB3E9-BE90-4CFD-B5F6-CF7FD92DFF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1706BD-C210-48DA-996C-F0E5A54AA235}"/>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268316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D6252-8DE5-4214-AE06-EAF9993B6F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4984C-2FA5-45ED-B7FF-0BD5D3BFCB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1C8A0-F25E-41CC-9AC4-1B9197EDA766}"/>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6D6B8BE3-695E-4BAF-9C32-43935A5C7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1D81B-3F53-4341-803F-874FDA8576FE}"/>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331994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F5263-1B19-4538-838A-471DD14E7C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1AA1CD-BBDC-41B5-A2C3-250357C6B5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8FEBAF-2200-46B5-8E47-090CA23764BD}"/>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DCEF9EC5-2504-4B5A-B3A4-2A4B46E03E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3A82E-F6DF-4B0A-87C6-921B5539EBBB}"/>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535345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FA90E-6EC3-469C-8C73-1CCD98454E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4F58F-9267-4AD7-8055-7FEEB48E6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EA032C-1F27-4A46-B081-7210608418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5B55E7-2205-4683-9D1B-8D8D0D3BDF5A}"/>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6" name="Footer Placeholder 5">
            <a:extLst>
              <a:ext uri="{FF2B5EF4-FFF2-40B4-BE49-F238E27FC236}">
                <a16:creationId xmlns:a16="http://schemas.microsoft.com/office/drawing/2014/main" id="{4174ED9A-5F50-4AEE-BCD1-3B4B81FC5B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05E11F-C301-47C8-94A8-96E28D92753D}"/>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74978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0FDC0-913B-4C10-BC6E-1ED389AFFB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156C34-4F7F-4079-96EF-1DC4B3E806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F01601-0B81-44B8-9890-16299B263E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4BECEF-A620-42EA-88DA-F48A52257F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43BA1A-54DF-4DBC-9298-8D19078BE2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4BAFCB-72F0-44A1-B833-B3F8367D6EE2}"/>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8" name="Footer Placeholder 7">
            <a:extLst>
              <a:ext uri="{FF2B5EF4-FFF2-40B4-BE49-F238E27FC236}">
                <a16:creationId xmlns:a16="http://schemas.microsoft.com/office/drawing/2014/main" id="{041F5BB5-9BF6-4D8D-BD06-007C1C264D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0C470E-E76F-44FE-B22C-1A85BBD06563}"/>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74882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5F1C6-8D11-4EDB-964A-301C2CF767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818DA1-3DBE-451B-8D51-57FAA3075F94}"/>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4" name="Footer Placeholder 3">
            <a:extLst>
              <a:ext uri="{FF2B5EF4-FFF2-40B4-BE49-F238E27FC236}">
                <a16:creationId xmlns:a16="http://schemas.microsoft.com/office/drawing/2014/main" id="{3522D061-400E-4543-BC93-94BB5B06F9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374ABF-71BD-4163-8C26-7A1C43614345}"/>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1769182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1D28F0-D00B-4983-8DDD-DD8207B4B0E5}"/>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3" name="Footer Placeholder 2">
            <a:extLst>
              <a:ext uri="{FF2B5EF4-FFF2-40B4-BE49-F238E27FC236}">
                <a16:creationId xmlns:a16="http://schemas.microsoft.com/office/drawing/2014/main" id="{DDCE6BB9-973D-41A7-B6AB-7D9C88F2E5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B7B126-23F8-4395-8D80-1AF9F6F951D1}"/>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106284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5A835-09A4-41AD-B4DB-0FC79873A9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6202AE-91C9-4ED2-816B-20E6933791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A6710B-2EC8-423C-8301-E8EAA3481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1B1248-B3B3-406C-98CF-DAAFF673752E}"/>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6" name="Footer Placeholder 5">
            <a:extLst>
              <a:ext uri="{FF2B5EF4-FFF2-40B4-BE49-F238E27FC236}">
                <a16:creationId xmlns:a16="http://schemas.microsoft.com/office/drawing/2014/main" id="{73EC1FB3-7D2B-4D2C-A9DB-CB9B1F7FB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84C83F-A784-4F9A-9147-CA88429AC383}"/>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250172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240A9-D2A3-4B8B-B9ED-0D834146A1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3AC8DA-0C58-47FA-A18D-B1A35C258F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B9E894-3C54-4902-992D-95D7DF9B9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6D9591-CC08-49EA-BF7D-ECB27F8AA175}"/>
              </a:ext>
            </a:extLst>
          </p:cNvPr>
          <p:cNvSpPr>
            <a:spLocks noGrp="1"/>
          </p:cNvSpPr>
          <p:nvPr>
            <p:ph type="dt" sz="half" idx="10"/>
          </p:nvPr>
        </p:nvSpPr>
        <p:spPr/>
        <p:txBody>
          <a:bodyPr/>
          <a:lstStyle/>
          <a:p>
            <a:fld id="{0533BA85-2FF5-4C17-B6FD-030CA37AF8AB}" type="datetimeFigureOut">
              <a:rPr lang="en-US" smtClean="0"/>
              <a:t>4/16/2020</a:t>
            </a:fld>
            <a:endParaRPr lang="en-US"/>
          </a:p>
        </p:txBody>
      </p:sp>
      <p:sp>
        <p:nvSpPr>
          <p:cNvPr id="6" name="Footer Placeholder 5">
            <a:extLst>
              <a:ext uri="{FF2B5EF4-FFF2-40B4-BE49-F238E27FC236}">
                <a16:creationId xmlns:a16="http://schemas.microsoft.com/office/drawing/2014/main" id="{657C9A64-D0E0-44E9-8660-4A2A5E1C07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7111B9-DDFF-4D15-8C0F-55DC79C80872}"/>
              </a:ext>
            </a:extLst>
          </p:cNvPr>
          <p:cNvSpPr>
            <a:spLocks noGrp="1"/>
          </p:cNvSpPr>
          <p:nvPr>
            <p:ph type="sldNum" sz="quarter" idx="12"/>
          </p:nvPr>
        </p:nvSpPr>
        <p:spPr/>
        <p:txBody>
          <a:bodyPr/>
          <a:lstStyle/>
          <a:p>
            <a:fld id="{45582FE3-D484-4676-94F5-B0BC92CE3ED3}" type="slidenum">
              <a:rPr lang="en-US" smtClean="0"/>
              <a:t>‹#›</a:t>
            </a:fld>
            <a:endParaRPr lang="en-US"/>
          </a:p>
        </p:txBody>
      </p:sp>
    </p:spTree>
    <p:extLst>
      <p:ext uri="{BB962C8B-B14F-4D97-AF65-F5344CB8AC3E}">
        <p14:creationId xmlns:p14="http://schemas.microsoft.com/office/powerpoint/2010/main" val="79510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B4FAE4-F337-4046-89B9-57200DAC40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8BDA-BBB5-4855-A4D3-78B84DB30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5BDFF-6708-4D9E-8348-912488B5E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3BA85-2FF5-4C17-B6FD-030CA37AF8AB}" type="datetimeFigureOut">
              <a:rPr lang="en-US" smtClean="0"/>
              <a:t>4/16/2020</a:t>
            </a:fld>
            <a:endParaRPr lang="en-US"/>
          </a:p>
        </p:txBody>
      </p:sp>
      <p:sp>
        <p:nvSpPr>
          <p:cNvPr id="5" name="Footer Placeholder 4">
            <a:extLst>
              <a:ext uri="{FF2B5EF4-FFF2-40B4-BE49-F238E27FC236}">
                <a16:creationId xmlns:a16="http://schemas.microsoft.com/office/drawing/2014/main" id="{DB86CDC9-F055-4815-BBFC-3356FB046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DF599B-1602-42E3-A870-E0682AE939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82FE3-D484-4676-94F5-B0BC92CE3ED3}" type="slidenum">
              <a:rPr lang="en-US" smtClean="0"/>
              <a:t>‹#›</a:t>
            </a:fld>
            <a:endParaRPr lang="en-US"/>
          </a:p>
        </p:txBody>
      </p:sp>
    </p:spTree>
    <p:extLst>
      <p:ext uri="{BB962C8B-B14F-4D97-AF65-F5344CB8AC3E}">
        <p14:creationId xmlns:p14="http://schemas.microsoft.com/office/powerpoint/2010/main" val="3865541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776CCF52-41D1-4BFE-853A-9B033195D962}"/>
              </a:ext>
            </a:extLst>
          </p:cNvPr>
          <p:cNvPicPr>
            <a:picLocks noChangeAspect="1"/>
          </p:cNvPicPr>
          <p:nvPr/>
        </p:nvPicPr>
        <p:blipFill rotWithShape="1">
          <a:blip r:embed="rId2">
            <a:extLst>
              <a:ext uri="{28A0092B-C50C-407E-A947-70E740481C1C}">
                <a14:useLocalDpi xmlns:a14="http://schemas.microsoft.com/office/drawing/2010/main" val="0"/>
              </a:ext>
            </a:extLst>
          </a:blip>
          <a:srcRect l="1031" r="10081"/>
          <a:stretch/>
        </p:blipFill>
        <p:spPr>
          <a:xfrm>
            <a:off x="26524" y="10"/>
            <a:ext cx="12191980" cy="6857990"/>
          </a:xfrm>
          <a:prstGeom prst="rect">
            <a:avLst/>
          </a:prstGeom>
        </p:spPr>
      </p:pic>
      <p:sp>
        <p:nvSpPr>
          <p:cNvPr id="5" name="Rectangle 4">
            <a:extLst>
              <a:ext uri="{FF2B5EF4-FFF2-40B4-BE49-F238E27FC236}">
                <a16:creationId xmlns:a16="http://schemas.microsoft.com/office/drawing/2014/main" id="{C7EE0B75-7C8C-4F4B-9DEF-4A02281029DA}"/>
              </a:ext>
            </a:extLst>
          </p:cNvPr>
          <p:cNvSpPr/>
          <p:nvPr/>
        </p:nvSpPr>
        <p:spPr>
          <a:xfrm>
            <a:off x="768626" y="1166191"/>
            <a:ext cx="2796209" cy="120032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0"/>
                <a:solidFill>
                  <a:prstClr val="white"/>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April Lesson Series</a:t>
            </a:r>
          </a:p>
        </p:txBody>
      </p:sp>
    </p:spTree>
    <p:extLst>
      <p:ext uri="{BB962C8B-B14F-4D97-AF65-F5344CB8AC3E}">
        <p14:creationId xmlns:p14="http://schemas.microsoft.com/office/powerpoint/2010/main" val="163908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0E86-E306-4C5A-BAAC-37B502F8B3D1}"/>
              </a:ext>
            </a:extLst>
          </p:cNvPr>
          <p:cNvSpPr>
            <a:spLocks noGrp="1"/>
          </p:cNvSpPr>
          <p:nvPr>
            <p:ph type="title"/>
          </p:nvPr>
        </p:nvSpPr>
        <p:spPr>
          <a:xfrm>
            <a:off x="984738" y="1271920"/>
            <a:ext cx="9126671" cy="3290555"/>
          </a:xfrm>
        </p:spPr>
        <p:txBody>
          <a:bodyPr>
            <a:normAutofit fontScale="90000"/>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For He made Him who knew no sin to be sin for us, that we might become the righteousness of God in Him.</a:t>
            </a:r>
            <a:r>
              <a:rPr lang="en-US" b="1"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45965267-42CF-4BD7-BFAF-97FFEF9E3EF5}"/>
              </a:ext>
            </a:extLst>
          </p:cNvPr>
          <p:cNvSpPr>
            <a:spLocks noGrp="1"/>
          </p:cNvSpPr>
          <p:nvPr>
            <p:ph type="body" idx="1"/>
          </p:nvPr>
        </p:nvSpPr>
        <p:spPr/>
        <p:txBody>
          <a:bodyPr>
            <a:normAutofit/>
          </a:bodyPr>
          <a:lstStyle/>
          <a:p>
            <a:r>
              <a:rPr lang="en-US" sz="4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 Corinthians 5:21</a:t>
            </a:r>
          </a:p>
        </p:txBody>
      </p:sp>
      <p:pic>
        <p:nvPicPr>
          <p:cNvPr id="4" name="Picture 3" descr="A picture containing food, sitting, table, fruit&#10;&#10;Description automatically generated">
            <a:extLst>
              <a:ext uri="{FF2B5EF4-FFF2-40B4-BE49-F238E27FC236}">
                <a16:creationId xmlns:a16="http://schemas.microsoft.com/office/drawing/2014/main" id="{E98B7D38-8984-4F4C-8179-4A65C3C42460}"/>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 y="7547"/>
            <a:ext cx="1209821" cy="1264373"/>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410232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5F701-BA50-4ABF-8AEC-F18360A271C8}"/>
              </a:ext>
            </a:extLst>
          </p:cNvPr>
          <p:cNvSpPr>
            <a:spLocks noGrp="1"/>
          </p:cNvSpPr>
          <p:nvPr>
            <p:ph idx="1"/>
          </p:nvPr>
        </p:nvSpPr>
        <p:spPr>
          <a:xfrm>
            <a:off x="838200" y="636104"/>
            <a:ext cx="8875643" cy="5540859"/>
          </a:xfrm>
        </p:spPr>
        <p:txBody>
          <a:bodyPr>
            <a:normAutofit/>
          </a:bodyPr>
          <a:lstStyle/>
          <a:p>
            <a:pPr marL="0" indent="0">
              <a:buNone/>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So Christ was offered once to bear the sins of many. To those who eagerly wait for Him He will appear a second time, apart from sin, for salvation. </a:t>
            </a:r>
          </a:p>
          <a:p>
            <a:pPr marL="0" indent="0">
              <a:buNone/>
            </a:pPr>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Hebrews 9:28</a:t>
            </a:r>
          </a:p>
        </p:txBody>
      </p:sp>
      <p:pic>
        <p:nvPicPr>
          <p:cNvPr id="4" name="Picture 3" descr="A picture containing food, sitting, table, fruit&#10;&#10;Description automatically generated">
            <a:extLst>
              <a:ext uri="{FF2B5EF4-FFF2-40B4-BE49-F238E27FC236}">
                <a16:creationId xmlns:a16="http://schemas.microsoft.com/office/drawing/2014/main" id="{5963CB81-1ADE-4EA1-8710-6845B100A642}"/>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290450"/>
            <a:ext cx="1360390" cy="1567550"/>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32959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34F1E-5E8C-4C08-A7C4-0DB148E34E77}"/>
              </a:ext>
            </a:extLst>
          </p:cNvPr>
          <p:cNvSpPr>
            <a:spLocks noGrp="1"/>
          </p:cNvSpPr>
          <p:nvPr>
            <p:ph type="title"/>
          </p:nvPr>
        </p:nvSpPr>
        <p:spPr>
          <a:xfrm>
            <a:off x="5277329" y="640081"/>
            <a:ext cx="5046114" cy="3481754"/>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B. Looking Away from Our Self-life. </a:t>
            </a:r>
            <a:endPar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descr="A picture containing food, sitting, table, fruit&#10;&#10;Description automatically generated">
            <a:extLst>
              <a:ext uri="{FF2B5EF4-FFF2-40B4-BE49-F238E27FC236}">
                <a16:creationId xmlns:a16="http://schemas.microsoft.com/office/drawing/2014/main" id="{942A0910-81F9-49D5-BA88-A88ABCC524E4}"/>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222088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6AE50-AC3A-487F-B765-CD9863563133}"/>
              </a:ext>
            </a:extLst>
          </p:cNvPr>
          <p:cNvSpPr>
            <a:spLocks noGrp="1"/>
          </p:cNvSpPr>
          <p:nvPr>
            <p:ph type="title"/>
          </p:nvPr>
        </p:nvSpPr>
        <p:spPr>
          <a:xfrm>
            <a:off x="831850" y="1166192"/>
            <a:ext cx="9292811" cy="2862469"/>
          </a:xfrm>
        </p:spPr>
        <p:txBody>
          <a:bodyPr>
            <a:normAutofit/>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I have been crucified with Christ; it is no longer I who live, but Christ lives in me.</a:t>
            </a:r>
          </a:p>
        </p:txBody>
      </p:sp>
      <p:sp>
        <p:nvSpPr>
          <p:cNvPr id="3" name="Text Placeholder 2">
            <a:extLst>
              <a:ext uri="{FF2B5EF4-FFF2-40B4-BE49-F238E27FC236}">
                <a16:creationId xmlns:a16="http://schemas.microsoft.com/office/drawing/2014/main" id="{B7D0F50B-A120-4698-A634-70430816DC87}"/>
              </a:ext>
            </a:extLst>
          </p:cNvPr>
          <p:cNvSpPr>
            <a:spLocks noGrp="1"/>
          </p:cNvSpPr>
          <p:nvPr>
            <p:ph type="body" idx="1"/>
          </p:nvPr>
        </p:nvSpPr>
        <p:spPr>
          <a:xfrm>
            <a:off x="831850" y="4227443"/>
            <a:ext cx="10515600" cy="781879"/>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Galatians 2:20</a:t>
            </a:r>
          </a:p>
        </p:txBody>
      </p:sp>
      <p:pic>
        <p:nvPicPr>
          <p:cNvPr id="4" name="Picture 3" descr="A picture containing food, sitting, table, fruit&#10;&#10;Description automatically generated">
            <a:extLst>
              <a:ext uri="{FF2B5EF4-FFF2-40B4-BE49-F238E27FC236}">
                <a16:creationId xmlns:a16="http://schemas.microsoft.com/office/drawing/2014/main" id="{0B72101C-5D72-477C-845E-D7A60B700E6D}"/>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387709"/>
            <a:ext cx="1275984" cy="147029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2547305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B6CA-2B2C-4486-A00C-B0FED78D79BF}"/>
              </a:ext>
            </a:extLst>
          </p:cNvPr>
          <p:cNvSpPr>
            <a:spLocks noGrp="1"/>
          </p:cNvSpPr>
          <p:nvPr>
            <p:ph type="title"/>
          </p:nvPr>
        </p:nvSpPr>
        <p:spPr>
          <a:xfrm>
            <a:off x="831850" y="1709739"/>
            <a:ext cx="8471176" cy="2371932"/>
          </a:xfrm>
        </p:spPr>
        <p:txBody>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Whoever</a:t>
            </a:r>
            <a:r>
              <a:rPr lang="en-US" b="1"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loses his life for My sake will find it!” </a:t>
            </a:r>
          </a:p>
        </p:txBody>
      </p:sp>
      <p:sp>
        <p:nvSpPr>
          <p:cNvPr id="3" name="Text Placeholder 2">
            <a:extLst>
              <a:ext uri="{FF2B5EF4-FFF2-40B4-BE49-F238E27FC236}">
                <a16:creationId xmlns:a16="http://schemas.microsoft.com/office/drawing/2014/main" id="{9E678B54-1489-4B03-9E42-992B6B57BFBF}"/>
              </a:ext>
            </a:extLst>
          </p:cNvPr>
          <p:cNvSpPr>
            <a:spLocks noGrp="1"/>
          </p:cNvSpPr>
          <p:nvPr>
            <p:ph type="body" idx="1"/>
          </p:nvPr>
        </p:nvSpPr>
        <p:spPr>
          <a:xfrm>
            <a:off x="831850" y="4227444"/>
            <a:ext cx="10515600" cy="1179444"/>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Matthew 16:5</a:t>
            </a:r>
          </a:p>
        </p:txBody>
      </p:sp>
      <p:pic>
        <p:nvPicPr>
          <p:cNvPr id="4" name="Picture 3" descr="A picture containing food, sitting, table, fruit&#10;&#10;Description automatically generated">
            <a:extLst>
              <a:ext uri="{FF2B5EF4-FFF2-40B4-BE49-F238E27FC236}">
                <a16:creationId xmlns:a16="http://schemas.microsoft.com/office/drawing/2014/main" id="{8D18F907-7484-4929-B185-FB4533E9A3B3}"/>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501179"/>
            <a:ext cx="1177510" cy="135682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943137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0C7F-8392-4C52-9BD3-1E3AC37482E1}"/>
              </a:ext>
            </a:extLst>
          </p:cNvPr>
          <p:cNvSpPr>
            <a:spLocks noGrp="1"/>
          </p:cNvSpPr>
          <p:nvPr>
            <p:ph type="title"/>
          </p:nvPr>
        </p:nvSpPr>
        <p:spPr>
          <a:xfrm>
            <a:off x="1237956" y="365125"/>
            <a:ext cx="10115843" cy="1325563"/>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Five Ways to Embrace the Cross:</a:t>
            </a:r>
          </a:p>
        </p:txBody>
      </p:sp>
      <p:sp>
        <p:nvSpPr>
          <p:cNvPr id="3" name="Content Placeholder 2">
            <a:extLst>
              <a:ext uri="{FF2B5EF4-FFF2-40B4-BE49-F238E27FC236}">
                <a16:creationId xmlns:a16="http://schemas.microsoft.com/office/drawing/2014/main" id="{35013FC1-3C3E-477B-8085-0B8C3450631B}"/>
              </a:ext>
            </a:extLst>
          </p:cNvPr>
          <p:cNvSpPr>
            <a:spLocks noGrp="1"/>
          </p:cNvSpPr>
          <p:nvPr>
            <p:ph idx="1"/>
          </p:nvPr>
        </p:nvSpPr>
        <p:spPr>
          <a:xfrm>
            <a:off x="1195754" y="1825625"/>
            <a:ext cx="10545671" cy="4096873"/>
          </a:xfrm>
        </p:spPr>
        <p:txBody>
          <a:bodyPr>
            <a:normAutofit/>
          </a:bodyPr>
          <a:lstStyle/>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1. Humiliation </a:t>
            </a:r>
          </a:p>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2. Rejecting the praise of men</a:t>
            </a:r>
          </a:p>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3. Embracing simplicity and child-likeness </a:t>
            </a:r>
          </a:p>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4. Living by pure faith </a:t>
            </a:r>
          </a:p>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5. Seeking our nothingness and His all-ness </a:t>
            </a:r>
          </a:p>
        </p:txBody>
      </p:sp>
      <p:pic>
        <p:nvPicPr>
          <p:cNvPr id="4" name="Picture 3" descr="A picture containing food, sitting, table, fruit&#10;&#10;Description automatically generated">
            <a:extLst>
              <a:ext uri="{FF2B5EF4-FFF2-40B4-BE49-F238E27FC236}">
                <a16:creationId xmlns:a16="http://schemas.microsoft.com/office/drawing/2014/main" id="{B09CB7B5-DFD0-4794-AF18-64B95696F62D}"/>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501179"/>
            <a:ext cx="1177510" cy="135682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1031241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ood, sitting, table, fruit&#10;&#10;Description automatically generated">
            <a:extLst>
              <a:ext uri="{FF2B5EF4-FFF2-40B4-BE49-F238E27FC236}">
                <a16:creationId xmlns:a16="http://schemas.microsoft.com/office/drawing/2014/main" id="{CC1B6154-BDE5-43B9-B152-6DEC9095840C}"/>
              </a:ext>
            </a:extLst>
          </p:cNvPr>
          <p:cNvPicPr>
            <a:picLocks noChangeAspect="1"/>
          </p:cNvPicPr>
          <p:nvPr/>
        </p:nvPicPr>
        <p:blipFill rotWithShape="1">
          <a:blip r:embed="rId2">
            <a:extLst>
              <a:ext uri="{28A0092B-C50C-407E-A947-70E740481C1C}">
                <a14:useLocalDpi xmlns:a14="http://schemas.microsoft.com/office/drawing/2010/main" val="0"/>
              </a:ext>
            </a:extLst>
          </a:blip>
          <a:srcRect r="-1" b="2779"/>
          <a:stretch/>
        </p:blipFill>
        <p:spPr>
          <a:xfrm>
            <a:off x="20" y="10"/>
            <a:ext cx="4637226" cy="6857990"/>
          </a:xfrm>
          <a:prstGeom prst="rect">
            <a:avLst/>
          </a:prstGeom>
        </p:spPr>
      </p:pic>
      <p:sp>
        <p:nvSpPr>
          <p:cNvPr id="9" name="Rectangle 8">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A50D17E-49A6-442F-BBED-7024604FE518}"/>
              </a:ext>
            </a:extLst>
          </p:cNvPr>
          <p:cNvSpPr>
            <a:spLocks noGrp="1"/>
          </p:cNvSpPr>
          <p:nvPr>
            <p:ph type="title"/>
          </p:nvPr>
        </p:nvSpPr>
        <p:spPr>
          <a:xfrm>
            <a:off x="5277328" y="640082"/>
            <a:ext cx="6274591" cy="3351602"/>
          </a:xfrm>
        </p:spPr>
        <p:txBody>
          <a:bodyPr vert="horz" lIns="91440" tIns="45720" rIns="91440" bIns="45720" rtlCol="0" anchor="b">
            <a:normAutofit/>
          </a:bodyPr>
          <a:lstStyle/>
          <a:p>
            <a:pPr algn="ctr"/>
            <a:r>
              <a:rPr lang="en-US" sz="5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 </a:t>
            </a:r>
            <a:r>
              <a:rPr lang="en-US"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Focusing Our Attention.</a:t>
            </a: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5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1C70268E-D57E-4B41-88A4-18C1125D18C3}"/>
              </a:ext>
            </a:extLst>
          </p:cNvPr>
          <p:cNvSpPr>
            <a:spLocks noGrp="1"/>
          </p:cNvSpPr>
          <p:nvPr>
            <p:ph type="body" idx="1"/>
          </p:nvPr>
        </p:nvSpPr>
        <p:spPr>
          <a:xfrm>
            <a:off x="5277327" y="4156276"/>
            <a:ext cx="6274592" cy="2061645"/>
          </a:xfrm>
        </p:spPr>
        <p:txBody>
          <a:bodyPr vert="horz" lIns="91440" tIns="45720" rIns="91440" bIns="45720" rtlCol="0">
            <a:normAutofit/>
          </a:bodyPr>
          <a:lstStyle/>
          <a:p>
            <a:pPr algn="ctr"/>
            <a:endParaRPr lang="en-US" sz="4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87139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92793-63CD-407E-8132-D7E16C703838}"/>
              </a:ext>
            </a:extLst>
          </p:cNvPr>
          <p:cNvSpPr>
            <a:spLocks noGrp="1"/>
          </p:cNvSpPr>
          <p:nvPr>
            <p:ph type="title"/>
          </p:nvPr>
        </p:nvSpPr>
        <p:spPr>
          <a:xfrm>
            <a:off x="5277329" y="640080"/>
            <a:ext cx="5774984"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 An Unblurred Focus.</a:t>
            </a:r>
            <a:endPar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ABCD35E0-E8B3-4450-A8F6-940DC0D837BA}"/>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dirty="0">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49EE808B-501D-4555-BDB8-8AC4AE0AB301}"/>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427737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5564-DA57-4BC9-8ACB-0285AF6FEDB5}"/>
              </a:ext>
            </a:extLst>
          </p:cNvPr>
          <p:cNvSpPr>
            <a:spLocks noGrp="1"/>
          </p:cNvSpPr>
          <p:nvPr>
            <p:ph type="title"/>
          </p:nvPr>
        </p:nvSpPr>
        <p:spPr>
          <a:xfrm>
            <a:off x="5277329" y="640080"/>
            <a:ext cx="6274590"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B. An Unbroken Focus</a:t>
            </a:r>
            <a:r>
              <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2F639497-8365-45F0-9F72-2C5C6866C16B}"/>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1F48B50F-9D4E-4B0A-BD70-C6B7A8E52764}"/>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1025592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DDA5C-C452-4294-BFEF-21A84950F1B0}"/>
              </a:ext>
            </a:extLst>
          </p:cNvPr>
          <p:cNvSpPr>
            <a:spLocks noGrp="1"/>
          </p:cNvSpPr>
          <p:nvPr>
            <p:ph type="title"/>
          </p:nvPr>
        </p:nvSpPr>
        <p:spPr>
          <a:xfrm>
            <a:off x="5277329" y="640080"/>
            <a:ext cx="5947262"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C. An Unblocked Focus. </a:t>
            </a:r>
            <a:endPar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4B031957-E07C-4E5A-8B5E-0B50FC8CC397}"/>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dirty="0">
              <a:solidFill>
                <a:schemeClr val="tx1"/>
              </a:solidFill>
            </a:endParaRPr>
          </a:p>
        </p:txBody>
      </p:sp>
      <p:pic>
        <p:nvPicPr>
          <p:cNvPr id="5" name="Picture 4" descr="A picture containing food, sitting, table, fruit&#10;&#10;Description automatically generated">
            <a:extLst>
              <a:ext uri="{FF2B5EF4-FFF2-40B4-BE49-F238E27FC236}">
                <a16:creationId xmlns:a16="http://schemas.microsoft.com/office/drawing/2014/main" id="{A9F65FF6-BC33-490B-BE28-226F49F0A0E6}"/>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39009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B0160-7CF2-401D-8E70-1AD2F9E03A47}"/>
              </a:ext>
            </a:extLst>
          </p:cNvPr>
          <p:cNvSpPr>
            <a:spLocks noGrp="1"/>
          </p:cNvSpPr>
          <p:nvPr>
            <p:ph type="ctrTitle"/>
          </p:nvPr>
        </p:nvSpPr>
        <p:spPr>
          <a:xfrm>
            <a:off x="6072445" y="3640254"/>
            <a:ext cx="5319433" cy="1594355"/>
          </a:xfrm>
        </p:spPr>
        <p:txBody>
          <a:bodyPr anchor="t">
            <a:normAutofit/>
          </a:bodyPr>
          <a:lstStyle/>
          <a:p>
            <a:r>
              <a:rPr lang="en-US" sz="6600" dirty="0">
                <a:latin typeface="Forte" panose="03060902040502070203" pitchFamily="66" charset="0"/>
                <a:ea typeface="Arial Unicode MS" panose="020B0604020202020204" pitchFamily="34" charset="-128"/>
                <a:cs typeface="Arial Unicode MS" panose="020B0604020202020204" pitchFamily="34" charset="-128"/>
              </a:rPr>
              <a:t>Hebrews 12:1-2</a:t>
            </a:r>
          </a:p>
        </p:txBody>
      </p:sp>
      <p:sp>
        <p:nvSpPr>
          <p:cNvPr id="3" name="Subtitle 2">
            <a:extLst>
              <a:ext uri="{FF2B5EF4-FFF2-40B4-BE49-F238E27FC236}">
                <a16:creationId xmlns:a16="http://schemas.microsoft.com/office/drawing/2014/main" id="{76C98FDF-C4A3-4288-8622-09530F0B8553}"/>
              </a:ext>
            </a:extLst>
          </p:cNvPr>
          <p:cNvSpPr>
            <a:spLocks noGrp="1"/>
          </p:cNvSpPr>
          <p:nvPr>
            <p:ph type="subTitle" idx="1"/>
          </p:nvPr>
        </p:nvSpPr>
        <p:spPr>
          <a:xfrm>
            <a:off x="6072446" y="2668075"/>
            <a:ext cx="5319431" cy="972180"/>
          </a:xfrm>
        </p:spPr>
        <p:txBody>
          <a:bodyPr anchor="b">
            <a:normAutofit/>
          </a:bodyPr>
          <a:lstStyle/>
          <a:p>
            <a:r>
              <a:rPr lang="en-US" sz="4800" dirty="0">
                <a:latin typeface="Forte" panose="03060902040502070203" pitchFamily="66" charset="0"/>
                <a:ea typeface="Arial Unicode MS" panose="020B0604020202020204" pitchFamily="34" charset="-128"/>
                <a:cs typeface="Arial Unicode MS" panose="020B0604020202020204" pitchFamily="34" charset="-128"/>
              </a:rPr>
              <a:t>Lesson Three</a:t>
            </a:r>
          </a:p>
        </p:txBody>
      </p:sp>
      <p:sp>
        <p:nvSpPr>
          <p:cNvPr id="10" name="Freeform: Shape 9">
            <a:extLst>
              <a:ext uri="{FF2B5EF4-FFF2-40B4-BE49-F238E27FC236}">
                <a16:creationId xmlns:a16="http://schemas.microsoft.com/office/drawing/2014/main" id="{2C6334C2-F73F-4B3B-A626-DD5F69DF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food, sitting, table, fruit&#10;&#10;Description automatically generated">
            <a:extLst>
              <a:ext uri="{FF2B5EF4-FFF2-40B4-BE49-F238E27FC236}">
                <a16:creationId xmlns:a16="http://schemas.microsoft.com/office/drawing/2014/main" id="{AE1D3D06-238F-4C83-A3F6-7EED10857EF5}"/>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9" y="10"/>
            <a:ext cx="5844189" cy="6734147"/>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75682911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C60AA-B9B1-4F14-AF09-24F52228D3C8}"/>
              </a:ext>
            </a:extLst>
          </p:cNvPr>
          <p:cNvSpPr>
            <a:spLocks noGrp="1"/>
          </p:cNvSpPr>
          <p:nvPr>
            <p:ph type="title"/>
          </p:nvPr>
        </p:nvSpPr>
        <p:spPr>
          <a:xfrm>
            <a:off x="1073426" y="365125"/>
            <a:ext cx="10280374" cy="1325563"/>
          </a:xfrm>
        </p:spPr>
        <p:txBody>
          <a:bodyPr>
            <a:normAutofit/>
          </a:bodyPr>
          <a:lstStyle/>
          <a:p>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Five Ways To Stay Focused On God:</a:t>
            </a:r>
            <a:endPar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F4094C3D-1E28-436B-9DBC-528ACE6EB352}"/>
              </a:ext>
            </a:extLst>
          </p:cNvPr>
          <p:cNvSpPr>
            <a:spLocks noGrp="1"/>
          </p:cNvSpPr>
          <p:nvPr>
            <p:ph idx="1"/>
          </p:nvPr>
        </p:nvSpPr>
        <p:spPr/>
        <p:txBody>
          <a:bodyPr>
            <a:normAutofit/>
          </a:bodyPr>
          <a:lstStyle/>
          <a:p>
            <a:pPr marL="514350" indent="-514350">
              <a:buFont typeface="+mj-lt"/>
              <a:buAutoNum type="arabicPeriod"/>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Begin your day with prayer </a:t>
            </a:r>
          </a:p>
          <a:p>
            <a:pPr marL="514350" indent="-514350">
              <a:buFont typeface="+mj-lt"/>
              <a:buAutoNum type="arabicPeriod"/>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Remain in prayer </a:t>
            </a:r>
          </a:p>
          <a:p>
            <a:pPr marL="514350" indent="-514350">
              <a:buFont typeface="+mj-lt"/>
              <a:buAutoNum type="arabicPeriod"/>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Limit the distractions </a:t>
            </a:r>
          </a:p>
          <a:p>
            <a:pPr marL="514350" indent="-514350">
              <a:buFont typeface="+mj-lt"/>
              <a:buAutoNum type="arabicPeriod"/>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Serve God </a:t>
            </a:r>
          </a:p>
          <a:p>
            <a:pPr marL="514350" indent="-514350">
              <a:buFont typeface="+mj-lt"/>
              <a:buAutoNum type="arabicPeriod"/>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Remove sin from your life</a:t>
            </a:r>
          </a:p>
        </p:txBody>
      </p:sp>
      <p:pic>
        <p:nvPicPr>
          <p:cNvPr id="4" name="Picture 3" descr="A picture containing food, sitting, table, fruit&#10;&#10;Description automatically generated">
            <a:extLst>
              <a:ext uri="{FF2B5EF4-FFF2-40B4-BE49-F238E27FC236}">
                <a16:creationId xmlns:a16="http://schemas.microsoft.com/office/drawing/2014/main" id="{D5E6FCD9-A671-4B15-BBED-5111A71C29B1}"/>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0621108" y="5498552"/>
            <a:ext cx="1570892" cy="135682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358376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ood, sitting, table, fruit&#10;&#10;Description automatically generated">
            <a:extLst>
              <a:ext uri="{FF2B5EF4-FFF2-40B4-BE49-F238E27FC236}">
                <a16:creationId xmlns:a16="http://schemas.microsoft.com/office/drawing/2014/main" id="{CC1B6154-BDE5-43B9-B152-6DEC9095840C}"/>
              </a:ext>
            </a:extLst>
          </p:cNvPr>
          <p:cNvPicPr>
            <a:picLocks noChangeAspect="1"/>
          </p:cNvPicPr>
          <p:nvPr/>
        </p:nvPicPr>
        <p:blipFill rotWithShape="1">
          <a:blip r:embed="rId2">
            <a:extLst>
              <a:ext uri="{28A0092B-C50C-407E-A947-70E740481C1C}">
                <a14:useLocalDpi xmlns:a14="http://schemas.microsoft.com/office/drawing/2010/main" val="0"/>
              </a:ext>
            </a:extLst>
          </a:blip>
          <a:srcRect r="-1" b="2779"/>
          <a:stretch/>
        </p:blipFill>
        <p:spPr>
          <a:xfrm>
            <a:off x="20" y="10"/>
            <a:ext cx="4637226" cy="6857990"/>
          </a:xfrm>
          <a:prstGeom prst="rect">
            <a:avLst/>
          </a:prstGeom>
        </p:spPr>
      </p:pic>
      <p:sp>
        <p:nvSpPr>
          <p:cNvPr id="9" name="Rectangle 8">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A50D17E-49A6-442F-BBED-7024604FE518}"/>
              </a:ext>
            </a:extLst>
          </p:cNvPr>
          <p:cNvSpPr>
            <a:spLocks noGrp="1"/>
          </p:cNvSpPr>
          <p:nvPr>
            <p:ph type="title"/>
          </p:nvPr>
        </p:nvSpPr>
        <p:spPr>
          <a:xfrm>
            <a:off x="5277329" y="640082"/>
            <a:ext cx="5973768" cy="3351602"/>
          </a:xfrm>
        </p:spPr>
        <p:txBody>
          <a:bodyPr vert="horz" lIns="91440" tIns="45720" rIns="91440" bIns="45720" rtlCol="0" anchor="b">
            <a:normAutofit/>
          </a:bodyPr>
          <a:lstStyle/>
          <a:p>
            <a:pPr algn="ctr"/>
            <a:r>
              <a:rPr lang="en-US" sz="5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3. </a:t>
            </a:r>
            <a:r>
              <a:rPr lang="en-US"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Fastening Our Affection.</a:t>
            </a:r>
            <a:endParaRPr lang="en-US" sz="5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1C70268E-D57E-4B41-88A4-18C1125D18C3}"/>
              </a:ext>
            </a:extLst>
          </p:cNvPr>
          <p:cNvSpPr>
            <a:spLocks noGrp="1"/>
          </p:cNvSpPr>
          <p:nvPr>
            <p:ph type="body" idx="1"/>
          </p:nvPr>
        </p:nvSpPr>
        <p:spPr>
          <a:xfrm>
            <a:off x="5277327" y="4156276"/>
            <a:ext cx="6274592" cy="2061645"/>
          </a:xfrm>
        </p:spPr>
        <p:txBody>
          <a:bodyPr vert="horz" lIns="91440" tIns="45720" rIns="91440" bIns="45720" rtlCol="0">
            <a:normAutofit/>
          </a:bodyPr>
          <a:lstStyle/>
          <a:p>
            <a:pPr algn="ctr"/>
            <a:r>
              <a:rPr lang="en-US" sz="4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Colossians 3:1-2</a:t>
            </a:r>
          </a:p>
        </p:txBody>
      </p:sp>
    </p:spTree>
    <p:extLst>
      <p:ext uri="{BB962C8B-B14F-4D97-AF65-F5344CB8AC3E}">
        <p14:creationId xmlns:p14="http://schemas.microsoft.com/office/powerpoint/2010/main" val="1091347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D6297B-A79B-4BD4-8C3A-387601A2FFD6}"/>
              </a:ext>
            </a:extLst>
          </p:cNvPr>
          <p:cNvSpPr>
            <a:spLocks noGrp="1"/>
          </p:cNvSpPr>
          <p:nvPr>
            <p:ph idx="1"/>
          </p:nvPr>
        </p:nvSpPr>
        <p:spPr>
          <a:xfrm>
            <a:off x="1195754" y="742123"/>
            <a:ext cx="9485497" cy="4927158"/>
          </a:xfrm>
        </p:spPr>
        <p:txBody>
          <a:bodyPr>
            <a:normAutofit/>
          </a:bodyPr>
          <a:lstStyle/>
          <a:p>
            <a:pPr marL="0" indent="0">
              <a:buNone/>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“If ye then be risen with Christ, seek those things which are above, where Christ </a:t>
            </a:r>
            <a:r>
              <a:rPr lang="en-US" sz="4800" b="1" dirty="0" err="1">
                <a:latin typeface="Arial Unicode MS" panose="020B0604020202020204" pitchFamily="34" charset="-128"/>
                <a:ea typeface="Arial Unicode MS" panose="020B0604020202020204" pitchFamily="34" charset="-128"/>
                <a:cs typeface="Arial Unicode MS" panose="020B0604020202020204" pitchFamily="34" charset="-128"/>
              </a:rPr>
              <a:t>sitteth</a:t>
            </a: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 on the right hand of God. Set your affection on things above, not on things on the earth.”</a:t>
            </a:r>
          </a:p>
          <a:p>
            <a:pPr marL="0" indent="0">
              <a:buNone/>
            </a:pPr>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Colossians 3:1-2</a:t>
            </a:r>
          </a:p>
        </p:txBody>
      </p:sp>
      <p:pic>
        <p:nvPicPr>
          <p:cNvPr id="4" name="Picture 3" descr="A picture containing food, sitting, table, fruit&#10;&#10;Description automatically generated">
            <a:extLst>
              <a:ext uri="{FF2B5EF4-FFF2-40B4-BE49-F238E27FC236}">
                <a16:creationId xmlns:a16="http://schemas.microsoft.com/office/drawing/2014/main" id="{482207BF-1303-4E9C-802C-81900E2CD020}"/>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669281"/>
            <a:ext cx="1031624" cy="1188719"/>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2313887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1397-8965-4CB3-92A2-9D15079142CC}"/>
              </a:ext>
            </a:extLst>
          </p:cNvPr>
          <p:cNvSpPr>
            <a:spLocks noGrp="1"/>
          </p:cNvSpPr>
          <p:nvPr>
            <p:ph type="title"/>
          </p:nvPr>
        </p:nvSpPr>
        <p:spPr>
          <a:xfrm>
            <a:off x="5277329" y="640080"/>
            <a:ext cx="5788236"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 Jesus, The Liberator.</a:t>
            </a:r>
            <a:r>
              <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228BD9CE-DFD7-4C76-8353-ED2F417B89F4}"/>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8F81A346-546B-4418-8A5C-868AB888BA6B}"/>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1690165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6672-F0C7-4CA8-A2B3-B3A4CE05EB28}"/>
              </a:ext>
            </a:extLst>
          </p:cNvPr>
          <p:cNvSpPr>
            <a:spLocks noGrp="1"/>
          </p:cNvSpPr>
          <p:nvPr>
            <p:ph type="title"/>
          </p:nvPr>
        </p:nvSpPr>
        <p:spPr>
          <a:xfrm>
            <a:off x="490330" y="1311966"/>
            <a:ext cx="10857120" cy="2902226"/>
          </a:xfrm>
        </p:spPr>
        <p:txBody>
          <a:bodyPr>
            <a:normAutofit fontScale="90000"/>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For the law of the Spirit of life in Christ Jesus hath made me free from the law of sin and death. </a:t>
            </a:r>
          </a:p>
        </p:txBody>
      </p:sp>
      <p:sp>
        <p:nvSpPr>
          <p:cNvPr id="3" name="Text Placeholder 2">
            <a:extLst>
              <a:ext uri="{FF2B5EF4-FFF2-40B4-BE49-F238E27FC236}">
                <a16:creationId xmlns:a16="http://schemas.microsoft.com/office/drawing/2014/main" id="{9D21CD15-9D86-4DDF-82BD-7C334788A329}"/>
              </a:ext>
            </a:extLst>
          </p:cNvPr>
          <p:cNvSpPr>
            <a:spLocks noGrp="1"/>
          </p:cNvSpPr>
          <p:nvPr>
            <p:ph type="body" idx="1"/>
          </p:nvPr>
        </p:nvSpPr>
        <p:spPr>
          <a:xfrm>
            <a:off x="596348" y="4214193"/>
            <a:ext cx="10751102" cy="1875458"/>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Romans 8:2</a:t>
            </a:r>
          </a:p>
        </p:txBody>
      </p:sp>
      <p:pic>
        <p:nvPicPr>
          <p:cNvPr id="4" name="Picture 3" descr="A picture containing food, sitting, table, fruit&#10;&#10;Description automatically generated">
            <a:extLst>
              <a:ext uri="{FF2B5EF4-FFF2-40B4-BE49-F238E27FC236}">
                <a16:creationId xmlns:a16="http://schemas.microsoft.com/office/drawing/2014/main" id="{5471E87F-7FA5-42EF-B285-6AC37044E1B1}"/>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387709"/>
            <a:ext cx="1275984" cy="147029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2650028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112E3-33FA-45A7-9073-1DF0F0E43F24}"/>
              </a:ext>
            </a:extLst>
          </p:cNvPr>
          <p:cNvSpPr>
            <a:spLocks noGrp="1"/>
          </p:cNvSpPr>
          <p:nvPr>
            <p:ph type="title"/>
          </p:nvPr>
        </p:nvSpPr>
        <p:spPr>
          <a:xfrm>
            <a:off x="5277329" y="640080"/>
            <a:ext cx="5801488"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B. Jesus, The Originator.</a:t>
            </a:r>
            <a:r>
              <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EA960750-B8E1-4BCB-A1DF-73A451B1CA92}"/>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433E2A2D-B959-48F4-B8DF-983E08604438}"/>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108768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082D5-1A3D-45CA-81C0-D7DF4C44718D}"/>
              </a:ext>
            </a:extLst>
          </p:cNvPr>
          <p:cNvSpPr>
            <a:spLocks noGrp="1"/>
          </p:cNvSpPr>
          <p:nvPr>
            <p:ph type="title"/>
          </p:nvPr>
        </p:nvSpPr>
        <p:spPr>
          <a:xfrm>
            <a:off x="831850" y="1139484"/>
            <a:ext cx="10515600" cy="2602522"/>
          </a:xfrm>
        </p:spPr>
        <p:txBody>
          <a:bodyPr>
            <a:normAutofit/>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I am the Alpha and the Omega, the First and the Last, the Beginning and the End.</a:t>
            </a:r>
          </a:p>
        </p:txBody>
      </p:sp>
      <p:sp>
        <p:nvSpPr>
          <p:cNvPr id="3" name="Text Placeholder 2">
            <a:extLst>
              <a:ext uri="{FF2B5EF4-FFF2-40B4-BE49-F238E27FC236}">
                <a16:creationId xmlns:a16="http://schemas.microsoft.com/office/drawing/2014/main" id="{D17273C9-3186-492D-8852-0281E698013E}"/>
              </a:ext>
            </a:extLst>
          </p:cNvPr>
          <p:cNvSpPr>
            <a:spLocks noGrp="1"/>
          </p:cNvSpPr>
          <p:nvPr>
            <p:ph type="body" idx="1"/>
          </p:nvPr>
        </p:nvSpPr>
        <p:spPr>
          <a:xfrm>
            <a:off x="661182" y="4135903"/>
            <a:ext cx="10686268" cy="1041008"/>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Revelation 22:13</a:t>
            </a:r>
          </a:p>
        </p:txBody>
      </p:sp>
      <p:pic>
        <p:nvPicPr>
          <p:cNvPr id="4" name="Picture 3" descr="A picture containing food, sitting, table, fruit&#10;&#10;Description automatically generated">
            <a:extLst>
              <a:ext uri="{FF2B5EF4-FFF2-40B4-BE49-F238E27FC236}">
                <a16:creationId xmlns:a16="http://schemas.microsoft.com/office/drawing/2014/main" id="{9AAB6458-7176-4240-AC6F-B0E63DA32F26}"/>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387709"/>
            <a:ext cx="1275984" cy="147029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1537878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BD32E-F1FF-4CA4-AAC4-06CA64596DE1}"/>
              </a:ext>
            </a:extLst>
          </p:cNvPr>
          <p:cNvSpPr>
            <a:spLocks noGrp="1"/>
          </p:cNvSpPr>
          <p:nvPr>
            <p:ph type="title"/>
          </p:nvPr>
        </p:nvSpPr>
        <p:spPr>
          <a:xfrm>
            <a:off x="5277329" y="640080"/>
            <a:ext cx="5814741"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C. Jesus, The Perfecter.</a:t>
            </a:r>
            <a:r>
              <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656A08DA-5196-4A39-9819-C3527250DFD9}"/>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dirty="0">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41844CB3-6C66-4038-9D97-10BD69F377B0}"/>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100689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7AE9-8000-4637-BFDA-D55B633D2E6E}"/>
              </a:ext>
            </a:extLst>
          </p:cNvPr>
          <p:cNvSpPr>
            <a:spLocks noGrp="1"/>
          </p:cNvSpPr>
          <p:nvPr>
            <p:ph type="title"/>
          </p:nvPr>
        </p:nvSpPr>
        <p:spPr>
          <a:xfrm>
            <a:off x="5277329" y="640080"/>
            <a:ext cx="5708723"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D. Jesus the Mediator</a:t>
            </a:r>
            <a:endParaRPr lang="en-US"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 Placeholder 2">
            <a:extLst>
              <a:ext uri="{FF2B5EF4-FFF2-40B4-BE49-F238E27FC236}">
                <a16:creationId xmlns:a16="http://schemas.microsoft.com/office/drawing/2014/main" id="{5FD1966B-8BC0-45BB-9A0D-12C52E50B981}"/>
              </a:ext>
            </a:extLst>
          </p:cNvPr>
          <p:cNvSpPr>
            <a:spLocks noGrp="1"/>
          </p:cNvSpPr>
          <p:nvPr>
            <p:ph type="body" idx="1"/>
          </p:nvPr>
        </p:nvSpPr>
        <p:spPr>
          <a:xfrm>
            <a:off x="5277329" y="4796852"/>
            <a:ext cx="6274590" cy="1421068"/>
          </a:xfrm>
          <a:noFill/>
        </p:spPr>
        <p:txBody>
          <a:bodyPr vert="horz" lIns="91440" tIns="45720" rIns="91440" bIns="45720" rtlCol="0">
            <a:normAutofit/>
          </a:bodyPr>
          <a:lstStyle/>
          <a:p>
            <a:endParaRPr lang="en-US" dirty="0">
              <a:solidFill>
                <a:schemeClr val="tx1"/>
              </a:solidFill>
            </a:endParaRPr>
          </a:p>
        </p:txBody>
      </p:sp>
      <p:pic>
        <p:nvPicPr>
          <p:cNvPr id="4" name="Picture 3" descr="A picture containing food, sitting, table, fruit&#10;&#10;Description automatically generated">
            <a:extLst>
              <a:ext uri="{FF2B5EF4-FFF2-40B4-BE49-F238E27FC236}">
                <a16:creationId xmlns:a16="http://schemas.microsoft.com/office/drawing/2014/main" id="{384C5316-FFB4-471B-883A-A0CF0401E438}"/>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2667788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C7EAE-BD92-4DC3-A78D-F3A412387507}"/>
              </a:ext>
            </a:extLst>
          </p:cNvPr>
          <p:cNvSpPr>
            <a:spLocks noGrp="1"/>
          </p:cNvSpPr>
          <p:nvPr>
            <p:ph type="title"/>
          </p:nvPr>
        </p:nvSpPr>
        <p:spPr>
          <a:xfrm>
            <a:off x="831850" y="1709738"/>
            <a:ext cx="10515600" cy="2464697"/>
          </a:xfrm>
        </p:spPr>
        <p:txBody>
          <a:bodyPr>
            <a:normAutofit fontScale="90000"/>
          </a:bodyPr>
          <a:lstStyle/>
          <a:p>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For there is one God and one mediator between God and men, the man Christ Jesus.</a:t>
            </a:r>
          </a:p>
        </p:txBody>
      </p:sp>
      <p:sp>
        <p:nvSpPr>
          <p:cNvPr id="3" name="Text Placeholder 2">
            <a:extLst>
              <a:ext uri="{FF2B5EF4-FFF2-40B4-BE49-F238E27FC236}">
                <a16:creationId xmlns:a16="http://schemas.microsoft.com/office/drawing/2014/main" id="{C314DA94-5648-4FB4-B732-A058693F28EE}"/>
              </a:ext>
            </a:extLst>
          </p:cNvPr>
          <p:cNvSpPr>
            <a:spLocks noGrp="1"/>
          </p:cNvSpPr>
          <p:nvPr>
            <p:ph type="body" idx="1"/>
          </p:nvPr>
        </p:nvSpPr>
        <p:spPr>
          <a:xfrm>
            <a:off x="831850" y="4306957"/>
            <a:ext cx="10515600" cy="1782693"/>
          </a:xfrm>
        </p:spPr>
        <p:txBody>
          <a:bodyPr>
            <a:normAutofit/>
          </a:bodyPr>
          <a:lstStyle/>
          <a:p>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 Timothy 2:5</a:t>
            </a:r>
          </a:p>
        </p:txBody>
      </p:sp>
      <p:pic>
        <p:nvPicPr>
          <p:cNvPr id="4" name="Picture 3" descr="A picture containing food, sitting, table, fruit&#10;&#10;Description automatically generated">
            <a:extLst>
              <a:ext uri="{FF2B5EF4-FFF2-40B4-BE49-F238E27FC236}">
                <a16:creationId xmlns:a16="http://schemas.microsoft.com/office/drawing/2014/main" id="{89F02082-5728-4C2E-8A9A-F3AB4D5CD763}"/>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387709"/>
            <a:ext cx="1275984" cy="1470291"/>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167791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2F1DE0-1F16-4829-9F59-363D94F1CBCA}"/>
              </a:ext>
            </a:extLst>
          </p:cNvPr>
          <p:cNvSpPr>
            <a:spLocks noGrp="1"/>
          </p:cNvSpPr>
          <p:nvPr>
            <p:ph idx="1"/>
          </p:nvPr>
        </p:nvSpPr>
        <p:spPr>
          <a:xfrm>
            <a:off x="1153551" y="742123"/>
            <a:ext cx="9912014" cy="5250714"/>
          </a:xfrm>
        </p:spPr>
        <p:txBody>
          <a:bodyPr>
            <a:normAutofit/>
          </a:bodyPr>
          <a:lstStyle/>
          <a:p>
            <a:pPr marL="0" indent="0">
              <a:buNone/>
            </a:pPr>
            <a: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t>Therefore we also, since we are surrounded by so great a cloud of witnesses, let us lay aside every weight, and the sin which so easily ensnares </a:t>
            </a:r>
            <a:r>
              <a:rPr lang="en-US" sz="3600" b="1" i="1" dirty="0">
                <a:latin typeface="Arial Unicode MS" panose="020B0604020202020204" pitchFamily="34" charset="-128"/>
                <a:ea typeface="Arial Unicode MS" panose="020B0604020202020204" pitchFamily="34" charset="-128"/>
                <a:cs typeface="Arial Unicode MS" panose="020B0604020202020204" pitchFamily="34" charset="-128"/>
              </a:rPr>
              <a:t>us,</a:t>
            </a:r>
            <a: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t> and let us run with endurance the race that is set before us, looking unto Jesus, the author and </a:t>
            </a:r>
            <a:r>
              <a:rPr lang="en-US" sz="3600" b="1" baseline="300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t>finisher of </a:t>
            </a:r>
            <a:r>
              <a:rPr lang="en-US" sz="3600" b="1" i="1" dirty="0">
                <a:latin typeface="Arial Unicode MS" panose="020B0604020202020204" pitchFamily="34" charset="-128"/>
                <a:ea typeface="Arial Unicode MS" panose="020B0604020202020204" pitchFamily="34" charset="-128"/>
                <a:cs typeface="Arial Unicode MS" panose="020B0604020202020204" pitchFamily="34" charset="-128"/>
              </a:rPr>
              <a:t>our</a:t>
            </a:r>
            <a: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t> faith, who for the joy that was set before Him endured the cross, despising the shame, and has sat down at the right hand of the throne of God.</a:t>
            </a:r>
          </a:p>
          <a:p>
            <a:pPr marL="0" indent="0">
              <a:buNone/>
            </a:pPr>
            <a:r>
              <a:rPr lang="en-US" sz="3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Hebrews 12:1-2</a:t>
            </a:r>
          </a:p>
        </p:txBody>
      </p:sp>
      <p:pic>
        <p:nvPicPr>
          <p:cNvPr id="4" name="Picture 3" descr="A picture containing food, sitting, table, fruit&#10;&#10;Description automatically generated">
            <a:extLst>
              <a:ext uri="{FF2B5EF4-FFF2-40B4-BE49-F238E27FC236}">
                <a16:creationId xmlns:a16="http://schemas.microsoft.com/office/drawing/2014/main" id="{8EFDDF96-C538-48B0-9C85-DD2D6E416587}"/>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810520"/>
            <a:ext cx="909050" cy="1047480"/>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3970245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 up of a sign&#10;&#10;Description automatically generated">
            <a:extLst>
              <a:ext uri="{FF2B5EF4-FFF2-40B4-BE49-F238E27FC236}">
                <a16:creationId xmlns:a16="http://schemas.microsoft.com/office/drawing/2014/main" id="{C4C4414A-C597-461F-BB02-3DC4C1A191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6" y="643466"/>
            <a:ext cx="10905067" cy="5571066"/>
          </a:xfrm>
          <a:prstGeom prst="rect">
            <a:avLst/>
          </a:prstGeom>
        </p:spPr>
      </p:pic>
    </p:spTree>
    <p:extLst>
      <p:ext uri="{BB962C8B-B14F-4D97-AF65-F5344CB8AC3E}">
        <p14:creationId xmlns:p14="http://schemas.microsoft.com/office/powerpoint/2010/main" val="150522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6605C-6752-404D-A031-79945D37B9B4}"/>
              </a:ext>
            </a:extLst>
          </p:cNvPr>
          <p:cNvSpPr>
            <a:spLocks noGrp="1"/>
          </p:cNvSpPr>
          <p:nvPr>
            <p:ph idx="1"/>
          </p:nvPr>
        </p:nvSpPr>
        <p:spPr>
          <a:xfrm>
            <a:off x="838200" y="742122"/>
            <a:ext cx="10174357" cy="5434841"/>
          </a:xfrm>
        </p:spPr>
        <p:txBody>
          <a:bodyPr>
            <a:normAutofit/>
          </a:bodyPr>
          <a:lstStyle/>
          <a:p>
            <a:pPr marL="0" indent="0">
              <a:buNone/>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I have fought the good fight, I have finished the race, I have kept the faith. Finally, there is laid up for me the crown of righteousness, which the Lord, the righteous Judge, will give to me on that Day, and not to me only but also to all who have loved His appearing. </a:t>
            </a:r>
          </a:p>
          <a:p>
            <a:pPr marL="0" indent="0">
              <a:buNone/>
            </a:pPr>
            <a:r>
              <a:rPr lang="en-US" sz="40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II Timothy 4:7-8</a:t>
            </a:r>
          </a:p>
        </p:txBody>
      </p:sp>
      <p:pic>
        <p:nvPicPr>
          <p:cNvPr id="4" name="Picture 3" descr="A picture containing food, sitting, table, fruit&#10;&#10;Description automatically generated">
            <a:extLst>
              <a:ext uri="{FF2B5EF4-FFF2-40B4-BE49-F238E27FC236}">
                <a16:creationId xmlns:a16="http://schemas.microsoft.com/office/drawing/2014/main" id="{31EAC607-8D8A-4C2E-B1B3-DB8891372ACB}"/>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5" y="5810520"/>
            <a:ext cx="909050" cy="1047480"/>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3390757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2B631-288A-4954-B4C3-07CBBD984200}"/>
              </a:ext>
            </a:extLst>
          </p:cNvPr>
          <p:cNvSpPr>
            <a:spLocks noGrp="1"/>
          </p:cNvSpPr>
          <p:nvPr>
            <p:ph type="title"/>
          </p:nvPr>
        </p:nvSpPr>
        <p:spPr>
          <a:xfrm>
            <a:off x="831850" y="1484244"/>
            <a:ext cx="9836150" cy="2478156"/>
          </a:xfrm>
        </p:spPr>
        <p:txBody>
          <a:bodyPr>
            <a:normAutofit/>
          </a:bodyPr>
          <a:lstStyle/>
          <a:p>
            <a:r>
              <a:rPr lang="en-US" sz="5400" b="1" dirty="0">
                <a:latin typeface="Arial Unicode MS" panose="020B0604020202020204" pitchFamily="34" charset="-128"/>
                <a:ea typeface="Arial Unicode MS" panose="020B0604020202020204" pitchFamily="34" charset="-128"/>
                <a:cs typeface="Arial Unicode MS" panose="020B0604020202020204" pitchFamily="34" charset="-128"/>
              </a:rPr>
              <a:t>Be thou faithful unto death, and I will give thee the crown of life.</a:t>
            </a:r>
          </a:p>
        </p:txBody>
      </p:sp>
      <p:sp>
        <p:nvSpPr>
          <p:cNvPr id="3" name="Text Placeholder 2">
            <a:extLst>
              <a:ext uri="{FF2B5EF4-FFF2-40B4-BE49-F238E27FC236}">
                <a16:creationId xmlns:a16="http://schemas.microsoft.com/office/drawing/2014/main" id="{CD220194-EDE9-4A1D-884E-D8C9CF5C7D16}"/>
              </a:ext>
            </a:extLst>
          </p:cNvPr>
          <p:cNvSpPr>
            <a:spLocks noGrp="1"/>
          </p:cNvSpPr>
          <p:nvPr>
            <p:ph type="body" idx="1"/>
          </p:nvPr>
        </p:nvSpPr>
        <p:spPr>
          <a:xfrm>
            <a:off x="831850" y="4240697"/>
            <a:ext cx="10515600" cy="1848954"/>
          </a:xfrm>
        </p:spPr>
        <p:txBody>
          <a:bodyPr>
            <a:normAutofit/>
          </a:bodyPr>
          <a:lstStyle/>
          <a:p>
            <a:r>
              <a:rPr lang="en-US" sz="4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Revelation 2:10</a:t>
            </a:r>
          </a:p>
        </p:txBody>
      </p:sp>
      <p:pic>
        <p:nvPicPr>
          <p:cNvPr id="4" name="Picture 3" descr="A picture containing food, sitting, table, fruit&#10;&#10;Description automatically generated">
            <a:extLst>
              <a:ext uri="{FF2B5EF4-FFF2-40B4-BE49-F238E27FC236}">
                <a16:creationId xmlns:a16="http://schemas.microsoft.com/office/drawing/2014/main" id="{F17AF7BA-C153-4872-A9AA-E66B23617A7B}"/>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 y="7547"/>
            <a:ext cx="1378634" cy="1588573"/>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242003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AB842-F8ED-4556-8909-AA2AB63BDAE5}"/>
              </a:ext>
            </a:extLst>
          </p:cNvPr>
          <p:cNvSpPr>
            <a:spLocks noGrp="1"/>
          </p:cNvSpPr>
          <p:nvPr>
            <p:ph type="title"/>
          </p:nvPr>
        </p:nvSpPr>
        <p:spPr>
          <a:xfrm>
            <a:off x="831850" y="1272210"/>
            <a:ext cx="9584359" cy="3290266"/>
          </a:xfrm>
        </p:spPr>
        <p:txBody>
          <a:bodyPr>
            <a:normAutofit/>
          </a:bodyPr>
          <a:lstStyle/>
          <a:p>
            <a:r>
              <a:rPr lang="en-US" sz="5400" b="1" dirty="0">
                <a:latin typeface="Arial Unicode MS" panose="020B0604020202020204" pitchFamily="34" charset="-128"/>
                <a:ea typeface="Arial Unicode MS" panose="020B0604020202020204" pitchFamily="34" charset="-128"/>
                <a:cs typeface="Arial Unicode MS" panose="020B0604020202020204" pitchFamily="34" charset="-128"/>
              </a:rPr>
              <a:t>The Greek word for looking is </a:t>
            </a:r>
            <a:r>
              <a:rPr lang="en-US" sz="5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en-US" sz="5400" b="1"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aphorao</a:t>
            </a:r>
            <a:r>
              <a:rPr lang="en-US" sz="5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5400" b="1" dirty="0">
                <a:latin typeface="Arial Unicode MS" panose="020B0604020202020204" pitchFamily="34" charset="-128"/>
                <a:ea typeface="Arial Unicode MS" panose="020B0604020202020204" pitchFamily="34" charset="-128"/>
                <a:cs typeface="Arial Unicode MS" panose="020B0604020202020204" pitchFamily="34" charset="-128"/>
              </a:rPr>
              <a:t>It means "to look away from anything or anyone else."  To fix one’s eyes on.</a:t>
            </a:r>
          </a:p>
        </p:txBody>
      </p:sp>
      <p:pic>
        <p:nvPicPr>
          <p:cNvPr id="4" name="Picture 3" descr="A picture containing food, sitting, table, fruit&#10;&#10;Description automatically generated">
            <a:extLst>
              <a:ext uri="{FF2B5EF4-FFF2-40B4-BE49-F238E27FC236}">
                <a16:creationId xmlns:a16="http://schemas.microsoft.com/office/drawing/2014/main" id="{39BBF1DF-5E30-46CB-AE87-A01C42414938}"/>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 y="7547"/>
            <a:ext cx="1097279" cy="1264373"/>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2314142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ood, sitting, table, fruit&#10;&#10;Description automatically generated">
            <a:extLst>
              <a:ext uri="{FF2B5EF4-FFF2-40B4-BE49-F238E27FC236}">
                <a16:creationId xmlns:a16="http://schemas.microsoft.com/office/drawing/2014/main" id="{CC1B6154-BDE5-43B9-B152-6DEC9095840C}"/>
              </a:ext>
            </a:extLst>
          </p:cNvPr>
          <p:cNvPicPr>
            <a:picLocks noChangeAspect="1"/>
          </p:cNvPicPr>
          <p:nvPr/>
        </p:nvPicPr>
        <p:blipFill rotWithShape="1">
          <a:blip r:embed="rId2">
            <a:extLst>
              <a:ext uri="{28A0092B-C50C-407E-A947-70E740481C1C}">
                <a14:useLocalDpi xmlns:a14="http://schemas.microsoft.com/office/drawing/2010/main" val="0"/>
              </a:ext>
            </a:extLst>
          </a:blip>
          <a:srcRect r="-1" b="2779"/>
          <a:stretch/>
        </p:blipFill>
        <p:spPr>
          <a:xfrm>
            <a:off x="20" y="10"/>
            <a:ext cx="4637226" cy="6857990"/>
          </a:xfrm>
          <a:prstGeom prst="rect">
            <a:avLst/>
          </a:prstGeom>
        </p:spPr>
      </p:pic>
      <p:sp>
        <p:nvSpPr>
          <p:cNvPr id="9" name="Rectangle 8">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50D17E-49A6-442F-BBED-7024604FE518}"/>
              </a:ext>
            </a:extLst>
          </p:cNvPr>
          <p:cNvSpPr>
            <a:spLocks noGrp="1"/>
          </p:cNvSpPr>
          <p:nvPr>
            <p:ph type="title"/>
          </p:nvPr>
        </p:nvSpPr>
        <p:spPr>
          <a:xfrm>
            <a:off x="5277328" y="640082"/>
            <a:ext cx="6274591" cy="3351602"/>
          </a:xfrm>
        </p:spPr>
        <p:txBody>
          <a:bodyPr vert="horz" lIns="91440" tIns="45720" rIns="91440" bIns="45720" rtlCol="0" anchor="b">
            <a:normAutofit/>
          </a:bodyPr>
          <a:lstStyle/>
          <a:p>
            <a:pPr algn="ctr"/>
            <a:r>
              <a:rPr lang="en-US" sz="5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 Forgetting the Present Atmosphere.</a:t>
            </a:r>
            <a:r>
              <a:rPr lang="en-US" sz="5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Text Placeholder 2">
            <a:extLst>
              <a:ext uri="{FF2B5EF4-FFF2-40B4-BE49-F238E27FC236}">
                <a16:creationId xmlns:a16="http://schemas.microsoft.com/office/drawing/2014/main" id="{1C70268E-D57E-4B41-88A4-18C1125D18C3}"/>
              </a:ext>
            </a:extLst>
          </p:cNvPr>
          <p:cNvSpPr>
            <a:spLocks noGrp="1"/>
          </p:cNvSpPr>
          <p:nvPr>
            <p:ph type="body" idx="1"/>
          </p:nvPr>
        </p:nvSpPr>
        <p:spPr>
          <a:xfrm>
            <a:off x="5277327" y="4156276"/>
            <a:ext cx="6274592" cy="2061645"/>
          </a:xfrm>
        </p:spPr>
        <p:txBody>
          <a:bodyPr vert="horz" lIns="91440" tIns="45720" rIns="91440" bIns="45720" rtlCol="0">
            <a:normAutofit/>
          </a:bodyPr>
          <a:lstStyle/>
          <a:p>
            <a:pPr algn="ctr"/>
            <a:r>
              <a:rPr lang="en-US" sz="4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Philippians 3:13</a:t>
            </a:r>
          </a:p>
        </p:txBody>
      </p:sp>
    </p:spTree>
    <p:extLst>
      <p:ext uri="{BB962C8B-B14F-4D97-AF65-F5344CB8AC3E}">
        <p14:creationId xmlns:p14="http://schemas.microsoft.com/office/powerpoint/2010/main" val="208351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5B7AF6-C6DA-4EE6-B3B9-19695E4E732F}"/>
              </a:ext>
            </a:extLst>
          </p:cNvPr>
          <p:cNvSpPr>
            <a:spLocks noGrp="1"/>
          </p:cNvSpPr>
          <p:nvPr>
            <p:ph idx="1"/>
          </p:nvPr>
        </p:nvSpPr>
        <p:spPr>
          <a:xfrm>
            <a:off x="838200" y="675861"/>
            <a:ext cx="9975574" cy="5501102"/>
          </a:xfrm>
        </p:spPr>
        <p:txBody>
          <a:bodyPr>
            <a:normAutofit/>
          </a:bodyPr>
          <a:lstStyle/>
          <a:p>
            <a:pPr marL="0" indent="0">
              <a:buNone/>
            </a:pP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“Brethren, I do not count myself to have apprehended; but one thing I do, </a:t>
            </a:r>
            <a:r>
              <a:rPr lang="en-US" sz="4800" b="1" u="sng" dirty="0">
                <a:latin typeface="Arial Unicode MS" panose="020B0604020202020204" pitchFamily="34" charset="-128"/>
                <a:ea typeface="Arial Unicode MS" panose="020B0604020202020204" pitchFamily="34" charset="-128"/>
                <a:cs typeface="Arial Unicode MS" panose="020B0604020202020204" pitchFamily="34" charset="-128"/>
              </a:rPr>
              <a:t>forgetting t</a:t>
            </a:r>
            <a:r>
              <a:rPr lang="en-US" sz="4800" b="1" dirty="0">
                <a:latin typeface="Arial Unicode MS" panose="020B0604020202020204" pitchFamily="34" charset="-128"/>
                <a:ea typeface="Arial Unicode MS" panose="020B0604020202020204" pitchFamily="34" charset="-128"/>
                <a:cs typeface="Arial Unicode MS" panose="020B0604020202020204" pitchFamily="34" charset="-128"/>
              </a:rPr>
              <a:t>hose things which are behind and reaching forward to those things which are ahead.” </a:t>
            </a:r>
          </a:p>
          <a:p>
            <a:pPr marL="0" indent="0">
              <a:buNone/>
            </a:pPr>
            <a:r>
              <a:rPr lang="en-US" sz="4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Philippians 3:13</a:t>
            </a:r>
          </a:p>
        </p:txBody>
      </p:sp>
      <p:pic>
        <p:nvPicPr>
          <p:cNvPr id="4" name="Picture 3" descr="A picture containing food, sitting, table, fruit&#10;&#10;Description automatically generated">
            <a:extLst>
              <a:ext uri="{FF2B5EF4-FFF2-40B4-BE49-F238E27FC236}">
                <a16:creationId xmlns:a16="http://schemas.microsoft.com/office/drawing/2014/main" id="{1EFAAF55-A734-450A-A5BA-30D1042931BF}"/>
              </a:ext>
            </a:extLst>
          </p:cNvPr>
          <p:cNvPicPr>
            <a:picLocks noChangeAspect="1"/>
          </p:cNvPicPr>
          <p:nvPr/>
        </p:nvPicPr>
        <p:blipFill rotWithShape="1">
          <a:blip r:embed="rId2">
            <a:extLst>
              <a:ext uri="{28A0092B-C50C-407E-A947-70E740481C1C}">
                <a14:useLocalDpi xmlns:a14="http://schemas.microsoft.com/office/drawing/2010/main" val="0"/>
              </a:ext>
            </a:extLst>
          </a:blip>
          <a:srcRect t="6769" b="15233"/>
          <a:stretch/>
        </p:blipFill>
        <p:spPr>
          <a:xfrm>
            <a:off x="18244" y="5290921"/>
            <a:ext cx="1359981" cy="1567079"/>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389589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0FD98-E665-44D9-918A-4503B1CFFC60}"/>
              </a:ext>
            </a:extLst>
          </p:cNvPr>
          <p:cNvSpPr>
            <a:spLocks noGrp="1"/>
          </p:cNvSpPr>
          <p:nvPr>
            <p:ph type="title"/>
          </p:nvPr>
        </p:nvSpPr>
        <p:spPr>
          <a:xfrm>
            <a:off x="5277329" y="640080"/>
            <a:ext cx="5536445" cy="4018341"/>
          </a:xfrm>
          <a:noFill/>
        </p:spPr>
        <p:txBody>
          <a:bodyPr vert="horz" lIns="91440" tIns="45720" rIns="91440" bIns="45720" rtlCol="0" anchor="b">
            <a:normAutofit/>
          </a:bodyPr>
          <a:lstStyle/>
          <a:p>
            <a:pPr algn="ctr"/>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 Looking Away from Our Past Sins. </a:t>
            </a:r>
          </a:p>
        </p:txBody>
      </p:sp>
      <p:pic>
        <p:nvPicPr>
          <p:cNvPr id="4" name="Picture 3" descr="A picture containing food, sitting, table, fruit&#10;&#10;Description automatically generated">
            <a:extLst>
              <a:ext uri="{FF2B5EF4-FFF2-40B4-BE49-F238E27FC236}">
                <a16:creationId xmlns:a16="http://schemas.microsoft.com/office/drawing/2014/main" id="{808683F1-D5D4-41E1-8DBB-A5DFA3208C29}"/>
              </a:ext>
            </a:extLst>
          </p:cNvPr>
          <p:cNvPicPr>
            <a:picLocks noChangeAspect="1"/>
          </p:cNvPicPr>
          <p:nvPr/>
        </p:nvPicPr>
        <p:blipFill rotWithShape="1">
          <a:blip r:embed="rId2">
            <a:extLst>
              <a:ext uri="{28A0092B-C50C-407E-A947-70E740481C1C}">
                <a14:useLocalDpi xmlns:a14="http://schemas.microsoft.com/office/drawing/2010/main" val="0"/>
              </a:ext>
            </a:extLst>
          </a:blip>
          <a:srcRect r="2" b="3138"/>
          <a:stretch/>
        </p:blipFill>
        <p:spPr>
          <a:xfrm>
            <a:off x="1" y="10"/>
            <a:ext cx="4654296" cy="6857990"/>
          </a:xfrm>
          <a:prstGeom prst="rect">
            <a:avLst/>
          </a:prstGeom>
        </p:spPr>
      </p:pic>
    </p:spTree>
    <p:extLst>
      <p:ext uri="{BB962C8B-B14F-4D97-AF65-F5344CB8AC3E}">
        <p14:creationId xmlns:p14="http://schemas.microsoft.com/office/powerpoint/2010/main" val="1390830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607</Words>
  <Application>Microsoft Office PowerPoint</Application>
  <PresentationFormat>Widescreen</PresentationFormat>
  <Paragraphs>54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 Unicode MS</vt:lpstr>
      <vt:lpstr>Arial</vt:lpstr>
      <vt:lpstr>Calibri</vt:lpstr>
      <vt:lpstr>Calibri Light</vt:lpstr>
      <vt:lpstr>Forte</vt:lpstr>
      <vt:lpstr>Office Theme</vt:lpstr>
      <vt:lpstr>PowerPoint Presentation</vt:lpstr>
      <vt:lpstr>Hebrews 12:1-2</vt:lpstr>
      <vt:lpstr>PowerPoint Presentation</vt:lpstr>
      <vt:lpstr>PowerPoint Presentation</vt:lpstr>
      <vt:lpstr>Be thou faithful unto death, and I will give thee the crown of life.</vt:lpstr>
      <vt:lpstr>The Greek word for looking is "aphorao," It means "to look away from anything or anyone else."  To fix one’s eyes on.</vt:lpstr>
      <vt:lpstr>1. Forgetting the Present Atmosphere. </vt:lpstr>
      <vt:lpstr>PowerPoint Presentation</vt:lpstr>
      <vt:lpstr>A. Looking Away from Our Past Sins. </vt:lpstr>
      <vt:lpstr>For He made Him who knew no sin to be sin for us, that we might become the righteousness of God in Him. </vt:lpstr>
      <vt:lpstr>PowerPoint Presentation</vt:lpstr>
      <vt:lpstr>B. Looking Away from Our Self-life. </vt:lpstr>
      <vt:lpstr>I have been crucified with Christ; it is no longer I who live, but Christ lives in me.</vt:lpstr>
      <vt:lpstr>Whoever loses his life for My sake will find it!” </vt:lpstr>
      <vt:lpstr>Five Ways to Embrace the Cross:</vt:lpstr>
      <vt:lpstr>2. Focusing Our Attention. </vt:lpstr>
      <vt:lpstr>A. An Unblurred Focus.</vt:lpstr>
      <vt:lpstr>B. An Unbroken Focus. </vt:lpstr>
      <vt:lpstr>C. An Unblocked Focus. </vt:lpstr>
      <vt:lpstr>Five Ways To Stay Focused On God:</vt:lpstr>
      <vt:lpstr>3. Fastening Our Affection.</vt:lpstr>
      <vt:lpstr>PowerPoint Presentation</vt:lpstr>
      <vt:lpstr>A. Jesus, The Liberator. </vt:lpstr>
      <vt:lpstr>For the law of the Spirit of life in Christ Jesus hath made me free from the law of sin and death. </vt:lpstr>
      <vt:lpstr>B. Jesus, The Originator. </vt:lpstr>
      <vt:lpstr>I am the Alpha and the Omega, the First and the Last, the Beginning and the End.</vt:lpstr>
      <vt:lpstr>C. Jesus, The Perfecter. </vt:lpstr>
      <vt:lpstr>D. Jesus the Mediator</vt:lpstr>
      <vt:lpstr>For there is one God and one mediator between God and men, the man Christ Jesus.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 12:1-2</dc:title>
  <dc:creator>Wilbur Robinson</dc:creator>
  <cp:lastModifiedBy>Wilbur Robinson</cp:lastModifiedBy>
  <cp:revision>2</cp:revision>
  <dcterms:created xsi:type="dcterms:W3CDTF">2020-04-15T15:29:54Z</dcterms:created>
  <dcterms:modified xsi:type="dcterms:W3CDTF">2020-04-16T14:47:28Z</dcterms:modified>
</cp:coreProperties>
</file>